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9"/>
  </p:notesMasterIdLst>
  <p:sldIdLst>
    <p:sldId id="983" r:id="rId3"/>
    <p:sldId id="256" r:id="rId4"/>
    <p:sldId id="977" r:id="rId5"/>
    <p:sldId id="991" r:id="rId6"/>
    <p:sldId id="992" r:id="rId7"/>
    <p:sldId id="980" r:id="rId8"/>
  </p:sldIdLst>
  <p:sldSz cx="9144000" cy="6858000" type="screen4x3"/>
  <p:notesSz cx="6796088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CF3B5-6CAB-41E9-9DE7-BA73E5A7A8D8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71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481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2AFBA-E494-4797-8C8D-F94183E4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DDEE974-20D6-161D-B102-E49BD82FD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fld id="{B39EDF7D-4AC9-4F28-BA28-1FA050E89AFA}" type="slidenum">
              <a:rPr lang="zh-CN" altLang="en-US" sz="1200" u="none"/>
              <a:pPr/>
              <a:t>6</a:t>
            </a:fld>
            <a:endParaRPr lang="zh-CN" altLang="en-US" sz="1200" u="none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32D2904-83E2-6407-D058-EF87080D1AA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F5EDB8B-426A-9367-C88E-1327FB9CFB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parent-Child          employer-employee</a:t>
            </a:r>
          </a:p>
          <a:p>
            <a:pPr eaLnBrk="1" hangingPunct="1"/>
            <a:r>
              <a:rPr lang="en-US" altLang="zh-CN"/>
              <a:t>clerk-customer        husband-wife</a:t>
            </a:r>
          </a:p>
          <a:p>
            <a:pPr eaLnBrk="1" hangingPunct="1"/>
            <a:r>
              <a:rPr lang="en-US" altLang="zh-CN"/>
              <a:t>writer-reader         driver-passenger</a:t>
            </a:r>
          </a:p>
          <a:p>
            <a:pPr eaLnBrk="1" hangingPunct="1"/>
            <a:r>
              <a:rPr lang="en-US" altLang="zh-CN"/>
              <a:t>teacher-student       host-guest</a:t>
            </a:r>
          </a:p>
          <a:p>
            <a:pPr eaLnBrk="1" hangingPunct="1"/>
            <a:r>
              <a:rPr lang="en-US" altLang="zh-CN"/>
              <a:t>buyer-seller          doctor-patient</a:t>
            </a:r>
          </a:p>
          <a:p>
            <a:pPr eaLnBrk="1" hangingPunct="1"/>
            <a:r>
              <a:rPr lang="en-US" altLang="zh-CN"/>
              <a:t>boyfriend-girlfriend  performer-audience</a:t>
            </a:r>
          </a:p>
          <a:p>
            <a:pPr eaLnBrk="1" hangingPunct="1"/>
            <a:r>
              <a:rPr lang="en-US" altLang="zh-CN"/>
              <a:t>siblings, lovers, friends, neighbors, colleagues, schoolmates, classmates, roommates, group members, interviewer and interviewee, lawyer and client, policeman and thief, enemies, rivals, etc.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AE3543-9220-4EB3-8602-C1C5EF8402C1}" type="datetime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6/19/2026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9EB0EB-CC72-44F1-8590-58CF82603A65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1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5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8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3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1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030F58-67E1-46CF-97C5-1931C0FD4C44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6/19/2026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7B5543C-6A0A-4CDB-9375-91A06C15EEDD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BFC9B71-1C1F-44B7-800F-92E1BFCFBE4B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6/19/2026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2836511-4D1E-4826-9902-FB2950DD04CA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AEE1AA-1926-4A0E-BDE3-343192D58C44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6/19/2026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91380C8-C537-4601-A960-6B71F1E3D8B1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8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4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519634" y="-3086"/>
            <a:ext cx="994583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7829442" y="6172201"/>
            <a:ext cx="1111577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5983014" y="5197178"/>
            <a:ext cx="31587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8137" y="15178"/>
            <a:ext cx="1649213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6457950" y="3276601"/>
            <a:ext cx="2646945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lang="en-US" sz="675" kern="1200" cap="all" spc="68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6/19/2026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lang="en-US" sz="675" kern="1200" cap="none" spc="68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9500" y="6356351"/>
            <a:ext cx="108585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lang="en-US" sz="675" kern="1200" cap="all" spc="15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8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685800" rtl="0" eaLnBrk="1" latinLnBrk="0" hangingPunct="1">
        <a:lnSpc>
          <a:spcPct val="105000"/>
        </a:lnSpc>
        <a:spcBef>
          <a:spcPct val="0"/>
        </a:spcBef>
        <a:buNone/>
        <a:defRPr sz="3300" kern="1200" spc="98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750"/>
        </a:spcBef>
        <a:buClr>
          <a:schemeClr val="accent5"/>
        </a:buClr>
        <a:buFont typeface="Avenir Next LT Pro" panose="020B0504020202020204" pitchFamily="34" charset="0"/>
        <a:buChar char="+"/>
        <a:defRPr sz="2100" kern="1200" spc="53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800" kern="1200" spc="53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500" kern="1200" spc="53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50" kern="1200" spc="53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50" kern="1200" spc="53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52ACC7-FB79-AB79-2D6A-2A2769B80C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2420" y="707571"/>
            <a:ext cx="8915400" cy="3462117"/>
          </a:xfrm>
        </p:spPr>
        <p:txBody>
          <a:bodyPr anchor="ctr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54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天父如何塑造父亲</a:t>
            </a:r>
            <a:br>
              <a:rPr lang="en-US" altLang="zh-TW" sz="5400" kern="100" dirty="0"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5400" kern="100" dirty="0">
                <a:effectLst/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How the Heavenly Father shapes fathers</a:t>
            </a:r>
            <a:r>
              <a:rPr lang="zh-CN" sz="540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？</a:t>
            </a:r>
            <a:endParaRPr lang="zh-CN" altLang="en-US" sz="7200" b="1" dirty="0">
              <a:solidFill>
                <a:schemeClr val="accent5">
                  <a:lumMod val="60000"/>
                  <a:lumOff val="4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640B1-4A5A-2DD9-EA42-711C29BCFDEE}"/>
              </a:ext>
            </a:extLst>
          </p:cNvPr>
          <p:cNvSpPr txBox="1"/>
          <p:nvPr/>
        </p:nvSpPr>
        <p:spPr>
          <a:xfrm>
            <a:off x="4932040" y="4169689"/>
            <a:ext cx="2951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主后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2026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年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6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月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21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日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北临海华人基督教会</a:t>
            </a: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34E6D-DF6F-F03F-E7AD-DF1AC344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08" y="3501008"/>
            <a:ext cx="3094112" cy="21068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995627-486E-460A-A873-78E746A15C3B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2357280" y="5319720"/>
            <a:ext cx="478656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-131683" y="14882"/>
            <a:ext cx="9590314" cy="5251779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t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altLang="zh-CN" sz="4000" b="1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天父如何塑造父亲</a:t>
            </a:r>
            <a:br>
              <a:rPr kumimoji="0" lang="en-US" altLang="zh-TW" sz="5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DejaVu Sans"/>
                <a:cs typeface="Arial" panose="020B0604020202020204" pitchFamily="34" charset="0"/>
              </a:rPr>
              <a:t>How the Heavenly Father shapes fathers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cs typeface="Arial" panose="020B0604020202020204" pitchFamily="34" charset="0"/>
              </a:rPr>
              <a:t>？</a:t>
            </a:r>
            <a:endParaRPr lang="en-US" altLang="zh-CN" sz="4000" b="1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希伯来书</a:t>
            </a:r>
            <a:r>
              <a:rPr 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12:10,11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Hebrews12:10,11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02754" cy="2356281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一、 天父初始的塑造：活在父亲的阴影下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I. God's Initial Shaping: Living Under the Shadow of the Father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421503" y="2661936"/>
            <a:ext cx="9035143" cy="26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活在父亲的偏爱中。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1) Living within the father’s favoritism.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zh-TW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活在父亲的保护中。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2) Living within the father’s protection.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zh-TW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活在父亲的主宰中。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3) Living under the father’s dominance.</a:t>
            </a:r>
          </a:p>
        </p:txBody>
      </p:sp>
    </p:spTree>
    <p:extLst>
      <p:ext uri="{BB962C8B-B14F-4D97-AF65-F5344CB8AC3E}">
        <p14:creationId xmlns:p14="http://schemas.microsoft.com/office/powerpoint/2010/main" val="252714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0" y="306424"/>
            <a:ext cx="9144000" cy="2356281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二天父进深的塑造：成年后面对自己的软弱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II. God's Deepening Shaping: Facing One's Own Weaknesses in Adulthood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" y="2727250"/>
            <a:ext cx="9296399" cy="3044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CN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胜过恐惧</a:t>
            </a:r>
            <a:r>
              <a:rPr lang="en-US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zh-CN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承担作家长的责任。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1) Overcoming fear—taking on the responsibility of being the head of the household.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zh-CN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胜过恐惧</a:t>
            </a:r>
            <a:r>
              <a:rPr lang="en-US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zh-CN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承担作丈夫的责任。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2) Overcoming fear—taking on the responsibility of being a husband.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zh-CN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胜过恐惧</a:t>
            </a:r>
            <a:r>
              <a:rPr lang="en-US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zh-CN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承担作父亲的责任。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3) Overcoming fear—taking on the responsibility of being a father.</a:t>
            </a:r>
          </a:p>
        </p:txBody>
      </p:sp>
    </p:spTree>
    <p:extLst>
      <p:ext uri="{BB962C8B-B14F-4D97-AF65-F5344CB8AC3E}">
        <p14:creationId xmlns:p14="http://schemas.microsoft.com/office/powerpoint/2010/main" val="77341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94930" y="0"/>
            <a:ext cx="9049069" cy="3450399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三、 天父终极的塑造：依靠天父的恩典学习作父亲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III. God's Ultimate Shaping: Learning to Be a Father by Relying on God's Grace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88979" y="3450399"/>
            <a:ext cx="9049068" cy="3804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CN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因为顺服上帝而顺服父亲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1) Obeying the father because of obedience to God.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zh-CN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上帝主动施恩，帮助他胜过恐惧。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2) God taking the initiative to bestow grace, helping him overcome fear.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zh-CN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上帝在他终生施行拯救。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3) God working salvation throughout his entire life.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kern="10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DengXian" panose="02010600030101010101" pitchFamily="2" charset="-122"/>
              </a:rPr>
              <a:t> </a:t>
            </a:r>
            <a:endParaRPr lang="en-US" sz="4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5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m2.quanjing.com/2m/top019/top-757121.jpg">
            <a:extLst>
              <a:ext uri="{FF2B5EF4-FFF2-40B4-BE49-F238E27FC236}">
                <a16:creationId xmlns:a16="http://schemas.microsoft.com/office/drawing/2014/main" id="{88A30D1E-D7EC-AE69-54CA-C8344C70D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灯片编号占位符 5">
            <a:extLst>
              <a:ext uri="{FF2B5EF4-FFF2-40B4-BE49-F238E27FC236}">
                <a16:creationId xmlns:a16="http://schemas.microsoft.com/office/drawing/2014/main" id="{0DD588EF-C7BC-5ECA-2BCD-F0CC2F212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fld id="{7CF7462E-7471-46EF-8B5B-F44B5124B7A8}" type="slidenum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副标题 8">
            <a:extLst>
              <a:ext uri="{FF2B5EF4-FFF2-40B4-BE49-F238E27FC236}">
                <a16:creationId xmlns:a16="http://schemas.microsoft.com/office/drawing/2014/main" id="{1406A6B5-03C4-B38D-BBB7-DDCF148C01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57438" y="5319713"/>
            <a:ext cx="4786312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CN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/>
              <a:t> </a:t>
            </a:r>
            <a:endParaRPr lang="zh-CN" altLang="en-US" sz="28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31AAE8-EE91-5C93-2280-3F9B0E13C6B0}"/>
              </a:ext>
            </a:extLst>
          </p:cNvPr>
          <p:cNvSpPr/>
          <p:nvPr/>
        </p:nvSpPr>
        <p:spPr>
          <a:xfrm>
            <a:off x="942496" y="214289"/>
            <a:ext cx="7399783" cy="33855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kumimoji="1" lang="en-US" altLang="zh-CN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方正琥珀简体" pitchFamily="65" charset="-122"/>
              <a:ea typeface="方正琥珀简体" pitchFamily="65" charset="-122"/>
            </a:endParaRPr>
          </a:p>
          <a:p>
            <a:pPr algn="ctr" eaLnBrk="1" hangingPunct="1">
              <a:defRPr/>
            </a:pPr>
            <a:endParaRPr kumimoji="1" lang="en-US" altLang="zh-CN" sz="8000" b="1" u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方正琥珀简体" pitchFamily="65" charset="-122"/>
              <a:ea typeface="方正琥珀简体" pitchFamily="65" charset="-122"/>
            </a:endParaRPr>
          </a:p>
          <a:p>
            <a:pPr algn="ctr" eaLnBrk="1" hangingPunct="1">
              <a:defRPr/>
            </a:pPr>
            <a:endParaRPr kumimoji="1" lang="zh-CN" alt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Microsoft YaHei"/>
        <a:ea typeface=""/>
        <a:cs typeface=""/>
      </a:majorFont>
      <a:minorFont>
        <a:latin typeface="Microsoft YaHe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</TotalTime>
  <Words>355</Words>
  <Application>Microsoft Office PowerPoint</Application>
  <PresentationFormat>On-screen Show (4:3)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AvenirNext LT Pro Medium</vt:lpstr>
      <vt:lpstr>DengXian</vt:lpstr>
      <vt:lpstr>Microsoft YaHei</vt:lpstr>
      <vt:lpstr>Microsoft YaHei Light</vt:lpstr>
      <vt:lpstr>Microsoft YaHei UI</vt:lpstr>
      <vt:lpstr>SimSun</vt:lpstr>
      <vt:lpstr>SimSun</vt:lpstr>
      <vt:lpstr>方正琥珀简体</vt:lpstr>
      <vt:lpstr>Aptos</vt:lpstr>
      <vt:lpstr>Arial</vt:lpstr>
      <vt:lpstr>Avenir Next LT Pro</vt:lpstr>
      <vt:lpstr>Calibri</vt:lpstr>
      <vt:lpstr>Times New Roman</vt:lpstr>
      <vt:lpstr>Office</vt:lpstr>
      <vt:lpstr>ExploreVTI</vt:lpstr>
      <vt:lpstr>天父如何塑造父亲  How the Heavenly Father shapes fathers？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Administrator</dc:creator>
  <dc:description/>
  <cp:lastModifiedBy>worship tech</cp:lastModifiedBy>
  <cp:revision>873</cp:revision>
  <dcterms:created xsi:type="dcterms:W3CDTF">2017-01-13T17:07:59Z</dcterms:created>
  <dcterms:modified xsi:type="dcterms:W3CDTF">2026-06-19T18:34:07Z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