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</p:sldMasterIdLst>
  <p:notesMasterIdLst>
    <p:notesMasterId r:id="rId9"/>
  </p:notesMasterIdLst>
  <p:sldIdLst>
    <p:sldId id="983" r:id="rId3"/>
    <p:sldId id="256" r:id="rId4"/>
    <p:sldId id="977" r:id="rId5"/>
    <p:sldId id="991" r:id="rId6"/>
    <p:sldId id="992" r:id="rId7"/>
    <p:sldId id="980" r:id="rId8"/>
  </p:sldIdLst>
  <p:sldSz cx="9144000" cy="6858000" type="screen4x3"/>
  <p:notesSz cx="6796088" cy="9925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5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481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4CF3B5-6CAB-41E9-9DE7-BA73E5A7A8D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71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481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B2AFBA-E494-4797-8C8D-F94183E47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69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0DDEE974-20D6-161D-B102-E49BD82FD9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fld id="{B39EDF7D-4AC9-4F28-BA28-1FA050E89AFA}" type="slidenum">
              <a:rPr lang="zh-CN" altLang="en-US" sz="1200" u="none"/>
              <a:pPr/>
              <a:t>6</a:t>
            </a:fld>
            <a:endParaRPr lang="zh-CN" altLang="en-US" sz="1200" u="none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932D2904-83E2-6407-D058-EF87080D1AA5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9F5EDB8B-426A-9367-C88E-1327FB9CFB3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altLang="zh-CN"/>
              <a:t>parent-Child          employer-employee</a:t>
            </a:r>
          </a:p>
          <a:p>
            <a:pPr eaLnBrk="1" hangingPunct="1"/>
            <a:r>
              <a:rPr lang="en-US" altLang="zh-CN"/>
              <a:t>clerk-customer        husband-wife</a:t>
            </a:r>
          </a:p>
          <a:p>
            <a:pPr eaLnBrk="1" hangingPunct="1"/>
            <a:r>
              <a:rPr lang="en-US" altLang="zh-CN"/>
              <a:t>writer-reader         driver-passenger</a:t>
            </a:r>
          </a:p>
          <a:p>
            <a:pPr eaLnBrk="1" hangingPunct="1"/>
            <a:r>
              <a:rPr lang="en-US" altLang="zh-CN"/>
              <a:t>teacher-student       host-guest</a:t>
            </a:r>
          </a:p>
          <a:p>
            <a:pPr eaLnBrk="1" hangingPunct="1"/>
            <a:r>
              <a:rPr lang="en-US" altLang="zh-CN"/>
              <a:t>buyer-seller          doctor-patient</a:t>
            </a:r>
          </a:p>
          <a:p>
            <a:pPr eaLnBrk="1" hangingPunct="1"/>
            <a:r>
              <a:rPr lang="en-US" altLang="zh-CN"/>
              <a:t>boyfriend-girlfriend  performer-audience</a:t>
            </a:r>
          </a:p>
          <a:p>
            <a:pPr eaLnBrk="1" hangingPunct="1"/>
            <a:r>
              <a:rPr lang="en-US" altLang="zh-CN"/>
              <a:t>siblings, lovers, friends, neighbors, colleagues, schoolmates, classmates, roommates, group members, interviewer and interviewee, lawyer and client, policeman and thief, enemies, rivals, etc.</a:t>
            </a:r>
          </a:p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FAE3543-9220-4EB3-8602-C1C5EF8402C1}" type="datetime">
              <a:rPr lang="en-US" alt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7/31/2026</a:t>
            </a:fld>
            <a:endParaRPr lang="en-US" sz="14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19EB0EB-CC72-44F1-8590-58CF82603A65}" type="slidenum">
              <a:rPr lang="en-US" alt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‹#›</a:t>
            </a:fld>
            <a:endParaRPr lang="en-US" sz="14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255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13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255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183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731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01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1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3030F58-67E1-46CF-97C5-1931C0FD4C44}" type="datetime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7/31/2026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7B5543C-6A0A-4CDB-9375-91A06C15EEDD}" type="slidenum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‹#›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BFC9B71-1C1F-44B7-800F-92E1BFCFBE4B}" type="datetime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7/31/2026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2836511-4D1E-4826-9902-FB2950DD04CA}" type="slidenum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‹#›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DAEE1AA-1926-4A0E-BDE3-343192D58C44}" type="datetime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7/31/2026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91380C8-C537-4601-A960-6B71F1E3D8B1}" type="slidenum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‹#›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23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86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38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646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270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519634" y="-3086"/>
            <a:ext cx="994583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sz="135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7829442" y="6172201"/>
            <a:ext cx="1111577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sz="135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5983014" y="5197178"/>
            <a:ext cx="31587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8137" y="15178"/>
            <a:ext cx="1649213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6457950" y="3276601"/>
            <a:ext cx="2646945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lang="en-US" sz="675" kern="1200" cap="all" spc="68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7/31/2026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lang="en-US" sz="675" kern="1200" cap="none" spc="68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29500" y="6356351"/>
            <a:ext cx="108585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lang="en-US" sz="675" kern="1200" cap="all" spc="15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989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l" defTabSz="685800" rtl="0" eaLnBrk="1" latinLnBrk="0" hangingPunct="1">
        <a:lnSpc>
          <a:spcPct val="105000"/>
        </a:lnSpc>
        <a:spcBef>
          <a:spcPct val="0"/>
        </a:spcBef>
        <a:buNone/>
        <a:defRPr sz="3300" kern="1200" spc="98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14000"/>
        </a:lnSpc>
        <a:spcBef>
          <a:spcPts val="750"/>
        </a:spcBef>
        <a:buClr>
          <a:schemeClr val="accent5"/>
        </a:buClr>
        <a:buFont typeface="Avenir Next LT Pro" panose="020B0504020202020204" pitchFamily="34" charset="0"/>
        <a:buChar char="+"/>
        <a:defRPr sz="2100" kern="1200" spc="53">
          <a:solidFill>
            <a:schemeClr val="tx2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800" kern="1200" spc="53">
          <a:solidFill>
            <a:schemeClr val="tx2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500" kern="1200" spc="53">
          <a:solidFill>
            <a:schemeClr val="tx2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350" kern="1200" spc="53">
          <a:solidFill>
            <a:schemeClr val="tx2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350" kern="1200" spc="53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252ACC7-FB79-AB79-2D6A-2A2769B80C4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2420" y="707571"/>
            <a:ext cx="8915400" cy="3462117"/>
          </a:xfrm>
        </p:spPr>
        <p:txBody>
          <a:bodyPr anchor="ctr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zh-TW" sz="4800" kern="100" dirty="0">
                <a:effectLst/>
                <a:latin typeface="Aptos" panose="020B0004020202020204" pitchFamily="34" charset="0"/>
                <a:ea typeface="PMingLiU" panose="02020500000000000000" pitchFamily="18" charset="-120"/>
                <a:cs typeface="PMingLiU" panose="02020500000000000000" pitchFamily="18" charset="-120"/>
              </a:rPr>
              <a:t>上帝话语的重要性</a:t>
            </a:r>
            <a:br>
              <a:rPr lang="en-US" sz="44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en-US" sz="4800" kern="100" dirty="0">
                <a:effectLst/>
                <a:latin typeface="PMingLiU-ExtB" panose="02020500000000000000" pitchFamily="18" charset="-120"/>
                <a:ea typeface="DengXian" panose="02010600030101010101" pitchFamily="2" charset="-122"/>
                <a:cs typeface="Times New Roman" panose="02020603050405020304" pitchFamily="18" charset="0"/>
              </a:rPr>
              <a:t>the Importance of God's Word</a:t>
            </a:r>
            <a:br>
              <a:rPr lang="en-US" sz="44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br>
              <a:rPr lang="en-US" sz="54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endParaRPr lang="en-US" sz="5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2640B1-4A5A-2DD9-EA42-711C29BCFDEE}"/>
              </a:ext>
            </a:extLst>
          </p:cNvPr>
          <p:cNvSpPr txBox="1"/>
          <p:nvPr/>
        </p:nvSpPr>
        <p:spPr>
          <a:xfrm>
            <a:off x="4932040" y="4169689"/>
            <a:ext cx="29512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主后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2026</a:t>
            </a:r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年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8</a:t>
            </a:r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月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2</a:t>
            </a:r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日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	</a:t>
            </a:r>
          </a:p>
          <a:p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北临海华人基督教会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034E6D-DF6F-F03F-E7AD-DF1AC3443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849" y="4043624"/>
            <a:ext cx="3094112" cy="21068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灯片编号占位符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9995627-486E-460A-A873-78E746A15C3B}" type="slidenum">
              <a:rPr lang="en-US" alt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</a:t>
            </a:fld>
            <a:endParaRPr lang="en-US" sz="14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1"/>
          <p:cNvSpPr>
            <a:spLocks noGrp="1"/>
          </p:cNvSpPr>
          <p:nvPr>
            <p:ph type="subTitle"/>
          </p:nvPr>
        </p:nvSpPr>
        <p:spPr>
          <a:xfrm>
            <a:off x="2357280" y="5319720"/>
            <a:ext cx="4786560" cy="1752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algn="ctr">
              <a:lnSpc>
                <a:spcPct val="80000"/>
              </a:lnSpc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-44597" y="519103"/>
            <a:ext cx="9188597" cy="5658750"/>
          </a:xfrm>
          <a:prstGeom prst="rect">
            <a:avLst/>
          </a:prstGeom>
          <a:noFill/>
          <a:ln w="0">
            <a:noFill/>
          </a:ln>
        </p:spPr>
        <p:txBody>
          <a:bodyPr wrap="square" lIns="90000" tIns="45000" rIns="90000" bIns="45000" anchor="t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zh-TW" altLang="en-US" sz="48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上帝话语的重要性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the Importance of God's Word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endParaRPr lang="en-US" sz="4800" kern="100" dirty="0"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zh-TW" altLang="en-US" sz="48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尼希米記</a:t>
            </a:r>
            <a:r>
              <a:rPr lang="en-US" altLang="zh-TW" sz="48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8:1-12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Nehemiah 8:1-12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endParaRPr lang="en-US" altLang="zh-CN" sz="4800" kern="100" dirty="0"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"/>
          <p:cNvSpPr/>
          <p:nvPr/>
        </p:nvSpPr>
        <p:spPr>
          <a:xfrm>
            <a:off x="269103" y="306424"/>
            <a:ext cx="8602754" cy="2356281"/>
          </a:xfrm>
          <a:prstGeom prst="foldedCorner">
            <a:avLst>
              <a:gd name="adj" fmla="val 16666"/>
            </a:avLst>
          </a:prstGeom>
          <a:solidFill>
            <a:srgbClr val="FFFFFF"/>
          </a:solidFill>
          <a:ln w="255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>
              <a:lnSpc>
                <a:spcPct val="115000"/>
              </a:lnSpc>
            </a:pPr>
            <a:r>
              <a:rPr lang="zh-CN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一 上帝的话语建造生命共同体（</a:t>
            </a:r>
            <a:r>
              <a:rPr lang="en-US" altLang="zh-CN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V1-4</a:t>
            </a:r>
            <a:r>
              <a:rPr lang="zh-CN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）</a:t>
            </a:r>
          </a:p>
          <a:p>
            <a:pPr>
              <a:lnSpc>
                <a:spcPct val="115000"/>
              </a:lnSpc>
            </a:pPr>
            <a:r>
              <a:rPr lang="en-US" altLang="zh-CN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The Word of God Builds the Community of Life (V1-4)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E5B33-846A-C8D8-4307-FB5B68C440A4}"/>
              </a:ext>
            </a:extLst>
          </p:cNvPr>
          <p:cNvSpPr txBox="1"/>
          <p:nvPr/>
        </p:nvSpPr>
        <p:spPr>
          <a:xfrm>
            <a:off x="108857" y="3119989"/>
            <a:ext cx="9035143" cy="3642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kern="100" dirty="0">
                <a:effectLst/>
                <a:latin typeface="PMingLiU-ExtB" panose="02020500000000000000" pitchFamily="18" charset="-120"/>
                <a:ea typeface="DengXian" panose="02010600030101010101" pitchFamily="2" charset="-122"/>
                <a:cs typeface="Times New Roman" panose="02020603050405020304" pitchFamily="18" charset="0"/>
              </a:rPr>
              <a:t> </a:t>
            </a:r>
            <a:endParaRPr lang="en-US" sz="36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en-US" sz="44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44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如同一人；</a:t>
            </a:r>
            <a:r>
              <a:rPr lang="en-US" sz="44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As one man;</a:t>
            </a:r>
          </a:p>
          <a:p>
            <a:pPr>
              <a:lnSpc>
                <a:spcPct val="115000"/>
              </a:lnSpc>
              <a:tabLst>
                <a:tab pos="457200" algn="l"/>
              </a:tabLst>
            </a:pPr>
            <a:endParaRPr lang="en-US" sz="4400" kern="100" dirty="0"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zh-CN" altLang="en-US" sz="44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侧耳而听；</a:t>
            </a:r>
            <a:r>
              <a:rPr lang="en-US" sz="44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Listening attentively;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140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"/>
          <p:cNvSpPr/>
          <p:nvPr/>
        </p:nvSpPr>
        <p:spPr>
          <a:xfrm>
            <a:off x="0" y="0"/>
            <a:ext cx="9144000" cy="2356281"/>
          </a:xfrm>
          <a:prstGeom prst="foldedCorner">
            <a:avLst>
              <a:gd name="adj" fmla="val 16666"/>
            </a:avLst>
          </a:prstGeom>
          <a:solidFill>
            <a:srgbClr val="FFFFFF"/>
          </a:solidFill>
          <a:ln w="255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二上帝的话语塑造聖徒的敬拜（</a:t>
            </a: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V5-9</a:t>
            </a:r>
            <a:r>
              <a:rPr lang="zh-CN" alt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）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2. The Word of God Shapes the Worship of the Saints (V5-9)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E5B33-846A-C8D8-4307-FB5B68C440A4}"/>
              </a:ext>
            </a:extLst>
          </p:cNvPr>
          <p:cNvSpPr txBox="1"/>
          <p:nvPr/>
        </p:nvSpPr>
        <p:spPr>
          <a:xfrm>
            <a:off x="130630" y="3663421"/>
            <a:ext cx="9296399" cy="2388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zh-CN" altLang="en-US" sz="44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生命的预备；</a:t>
            </a:r>
            <a:r>
              <a:rPr lang="en-US" altLang="zh-CN" sz="44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Preparation of life;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altLang="zh-CN" sz="4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zh-CN" altLang="en-US" sz="44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生命的回应； </a:t>
            </a:r>
            <a:r>
              <a:rPr lang="en-US" altLang="zh-CN" sz="44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Response of life;</a:t>
            </a:r>
          </a:p>
        </p:txBody>
      </p:sp>
    </p:spTree>
    <p:extLst>
      <p:ext uri="{BB962C8B-B14F-4D97-AF65-F5344CB8AC3E}">
        <p14:creationId xmlns:p14="http://schemas.microsoft.com/office/powerpoint/2010/main" val="773415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"/>
          <p:cNvSpPr/>
          <p:nvPr/>
        </p:nvSpPr>
        <p:spPr>
          <a:xfrm>
            <a:off x="94930" y="0"/>
            <a:ext cx="9049069" cy="2356281"/>
          </a:xfrm>
          <a:prstGeom prst="foldedCorner">
            <a:avLst>
              <a:gd name="adj" fmla="val 16666"/>
            </a:avLst>
          </a:prstGeom>
          <a:solidFill>
            <a:srgbClr val="FFFFFF"/>
          </a:solidFill>
          <a:ln w="255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三 上帝的话语推动聖徒成就使命（</a:t>
            </a:r>
            <a:r>
              <a:rPr lang="en-US" altLang="zh-CN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V10-12</a:t>
            </a:r>
            <a:r>
              <a:rPr lang="zh-CN" altLang="en-US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）</a:t>
            </a:r>
          </a:p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6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The Word of God Drives the Saints to Fulfill Their Mission (V10-12)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E5B33-846A-C8D8-4307-FB5B68C440A4}"/>
              </a:ext>
            </a:extLst>
          </p:cNvPr>
          <p:cNvSpPr txBox="1"/>
          <p:nvPr/>
        </p:nvSpPr>
        <p:spPr>
          <a:xfrm>
            <a:off x="94930" y="2468529"/>
            <a:ext cx="9049068" cy="4389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zh-CN" altLang="en-US" sz="44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经历使命的祝福；</a:t>
            </a:r>
            <a:r>
              <a:rPr lang="en-US" altLang="zh-CN" sz="44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Experiencing the blessing of the mission;</a:t>
            </a:r>
          </a:p>
          <a:p>
            <a:pPr marL="34290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endParaRPr lang="en-US" altLang="zh-CN" sz="4400" kern="100" dirty="0"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zh-CN" altLang="en-US" sz="44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活出使命的真意；</a:t>
            </a:r>
            <a:r>
              <a:rPr lang="en-US" altLang="zh-CN" sz="4400" kern="100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Living out the true meaning of the mission;</a:t>
            </a:r>
          </a:p>
          <a:p>
            <a:pPr>
              <a:lnSpc>
                <a:spcPct val="115000"/>
              </a:lnSpc>
            </a:pPr>
            <a:r>
              <a:rPr lang="en-US" sz="24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42351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m2.quanjing.com/2m/top019/top-757121.jpg">
            <a:extLst>
              <a:ext uri="{FF2B5EF4-FFF2-40B4-BE49-F238E27FC236}">
                <a16:creationId xmlns:a16="http://schemas.microsoft.com/office/drawing/2014/main" id="{88A30D1E-D7EC-AE69-54CA-C8344C70D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灯片编号占位符 5">
            <a:extLst>
              <a:ext uri="{FF2B5EF4-FFF2-40B4-BE49-F238E27FC236}">
                <a16:creationId xmlns:a16="http://schemas.microsoft.com/office/drawing/2014/main" id="{0DD588EF-C7BC-5ECA-2BCD-F0CC2F2127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fld id="{7CF7462E-7471-46EF-8B5B-F44B5124B7A8}" type="slidenum">
              <a:rPr lang="zh-CN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/>
              <a:t>6</a:t>
            </a:fld>
            <a:endParaRPr lang="zh-CN" alt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副标题 8">
            <a:extLst>
              <a:ext uri="{FF2B5EF4-FFF2-40B4-BE49-F238E27FC236}">
                <a16:creationId xmlns:a16="http://schemas.microsoft.com/office/drawing/2014/main" id="{1406A6B5-03C4-B38D-BBB7-DDCF148C017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357438" y="5319713"/>
            <a:ext cx="4786312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zh-CN" altLang="en-US" sz="2800" dirty="0"/>
          </a:p>
          <a:p>
            <a:pPr eaLnBrk="1" hangingPunct="1">
              <a:lnSpc>
                <a:spcPct val="80000"/>
              </a:lnSpc>
            </a:pPr>
            <a:r>
              <a:rPr lang="en-US" altLang="zh-CN" sz="2800" dirty="0"/>
              <a:t> </a:t>
            </a:r>
            <a:endParaRPr lang="zh-CN" altLang="en-US" sz="2800" b="1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131AAE8-EE91-5C93-2280-3F9B0E13C6B0}"/>
              </a:ext>
            </a:extLst>
          </p:cNvPr>
          <p:cNvSpPr/>
          <p:nvPr/>
        </p:nvSpPr>
        <p:spPr>
          <a:xfrm>
            <a:off x="942496" y="214289"/>
            <a:ext cx="7399783" cy="338554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kumimoji="1" lang="en-US" altLang="zh-CN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方正琥珀简体" pitchFamily="65" charset="-122"/>
              <a:ea typeface="方正琥珀简体" pitchFamily="65" charset="-122"/>
            </a:endParaRPr>
          </a:p>
          <a:p>
            <a:pPr algn="ctr" eaLnBrk="1" hangingPunct="1">
              <a:defRPr/>
            </a:pPr>
            <a:endParaRPr kumimoji="1" lang="en-US" altLang="zh-CN" sz="8000" b="1" u="none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方正琥珀简体" pitchFamily="65" charset="-122"/>
              <a:ea typeface="方正琥珀简体" pitchFamily="65" charset="-122"/>
            </a:endParaRPr>
          </a:p>
          <a:p>
            <a:pPr algn="ctr" eaLnBrk="1" hangingPunct="1">
              <a:defRPr/>
            </a:pPr>
            <a:endParaRPr kumimoji="1" lang="zh-CN" altLang="en-US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blinds dir="vert"/>
  </p:transition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xploreVTI">
  <a:themeElements>
    <a:clrScheme name="Custom 33">
      <a:dk1>
        <a:sysClr val="windowText" lastClr="000000"/>
      </a:dk1>
      <a:lt1>
        <a:sysClr val="window" lastClr="FFFFFF"/>
      </a:lt1>
      <a:dk2>
        <a:srgbClr val="201449"/>
      </a:dk2>
      <a:lt2>
        <a:srgbClr val="F3F0E9"/>
      </a:lt2>
      <a:accent1>
        <a:srgbClr val="E45221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Custom 23">
      <a:majorFont>
        <a:latin typeface="Microsoft YaHei"/>
        <a:ea typeface=""/>
        <a:cs typeface=""/>
      </a:majorFont>
      <a:minorFont>
        <a:latin typeface="Microsoft YaHe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866</TotalTime>
  <Words>234</Words>
  <Application>Microsoft Office PowerPoint</Application>
  <PresentationFormat>On-screen Show (4:3)</PresentationFormat>
  <Paragraphs>40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9" baseType="lpstr">
      <vt:lpstr>AvenirNext LT Pro Medium</vt:lpstr>
      <vt:lpstr>Microsoft YaHei</vt:lpstr>
      <vt:lpstr>Microsoft YaHei Light</vt:lpstr>
      <vt:lpstr>PMingLiU-ExtB</vt:lpstr>
      <vt:lpstr>宋体</vt:lpstr>
      <vt:lpstr>方正琥珀简体</vt:lpstr>
      <vt:lpstr>Aptos</vt:lpstr>
      <vt:lpstr>Arial</vt:lpstr>
      <vt:lpstr>Avenir Next LT Pro</vt:lpstr>
      <vt:lpstr>Calibri</vt:lpstr>
      <vt:lpstr>Times New Roman</vt:lpstr>
      <vt:lpstr>Office</vt:lpstr>
      <vt:lpstr>ExploreVTI</vt:lpstr>
      <vt:lpstr>上帝话语的重要性 the Importance of God's Word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Administrator</dc:creator>
  <dc:description/>
  <cp:lastModifiedBy>worship tech</cp:lastModifiedBy>
  <cp:revision>883</cp:revision>
  <dcterms:created xsi:type="dcterms:W3CDTF">2017-01-13T17:07:59Z</dcterms:created>
  <dcterms:modified xsi:type="dcterms:W3CDTF">2026-07-31T22:50:05Z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2052-10.1.0.6028</vt:lpwstr>
  </property>
</Properties>
</file>